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3"/>
  </p:notesMasterIdLst>
  <p:sldIdLst>
    <p:sldId id="259" r:id="rId3"/>
    <p:sldId id="260" r:id="rId4"/>
    <p:sldId id="281" r:id="rId5"/>
    <p:sldId id="283" r:id="rId6"/>
    <p:sldId id="284" r:id="rId7"/>
    <p:sldId id="270" r:id="rId8"/>
    <p:sldId id="264" r:id="rId9"/>
    <p:sldId id="285" r:id="rId10"/>
    <p:sldId id="268" r:id="rId11"/>
    <p:sldId id="267" r:id="rId12"/>
    <p:sldId id="286" r:id="rId13"/>
    <p:sldId id="287" r:id="rId14"/>
    <p:sldId id="288" r:id="rId15"/>
    <p:sldId id="289" r:id="rId16"/>
    <p:sldId id="290" r:id="rId17"/>
    <p:sldId id="291" r:id="rId18"/>
    <p:sldId id="282" r:id="rId19"/>
    <p:sldId id="292" r:id="rId20"/>
    <p:sldId id="278" r:id="rId21"/>
    <p:sldId id="293" r:id="rId22"/>
  </p:sldIdLst>
  <p:sldSz cx="10693400" cy="7561263"/>
  <p:notesSz cx="6858000" cy="9144000"/>
  <p:defaultTextStyle>
    <a:defPPr>
      <a:defRPr lang="en-US"/>
    </a:defPPr>
    <a:lvl1pPr marL="0" algn="l" defTabSz="10414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0700" algn="l" defTabSz="10414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1401" algn="l" defTabSz="10414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2101" algn="l" defTabSz="10414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2803" algn="l" defTabSz="10414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3501" algn="l" defTabSz="10414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4204" algn="l" defTabSz="10414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4904" algn="l" defTabSz="10414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65601" algn="l" defTabSz="10414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1B59"/>
    <a:srgbClr val="FFFFFF"/>
    <a:srgbClr val="FFFFCC"/>
    <a:srgbClr val="4A206A"/>
    <a:srgbClr val="002060"/>
    <a:srgbClr val="FFFFE1"/>
    <a:srgbClr val="8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57" autoAdjust="0"/>
  </p:normalViewPr>
  <p:slideViewPr>
    <p:cSldViewPr>
      <p:cViewPr>
        <p:scale>
          <a:sx n="60" d="100"/>
          <a:sy n="60" d="100"/>
        </p:scale>
        <p:origin x="-1278" y="-72"/>
      </p:cViewPr>
      <p:guideLst>
        <p:guide orient="horz" pos="2382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79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43243-CA8F-4F89-BB26-269B4C98F6C0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8B5F0-EA43-4163-81CD-2DD802665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670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B5F0-EA43-4163-81CD-2DD802665BE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979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B5F0-EA43-4163-81CD-2DD802665BEC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979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B5F0-EA43-4163-81CD-2DD802665BEC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979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B5F0-EA43-4163-81CD-2DD802665BEC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979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B5F0-EA43-4163-81CD-2DD802665BEC}" type="slidenum">
              <a:rPr lang="ru-RU" smtClean="0">
                <a:solidFill>
                  <a:prstClr val="black"/>
                </a:solidFill>
              </a:rPr>
              <a:pPr/>
              <a:t>17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979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903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20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0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1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21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2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3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4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4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5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0D10-4AC0-4225-A025-0BB2D57D79B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9CEF-BB1A-4637-B41D-09363A65E87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66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0D10-4AC0-4225-A025-0BB2D57D79B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9CEF-BB1A-4637-B41D-09363A65E87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637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7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7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0D10-4AC0-4225-A025-0BB2D57D79B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9CEF-BB1A-4637-B41D-09363A65E87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236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903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20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0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1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21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2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3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4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4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5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0D10-4AC0-4225-A025-0BB2D57D79B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9CEF-BB1A-4637-B41D-09363A65E87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562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0D10-4AC0-4225-A025-0BB2D57D79B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9CEF-BB1A-4637-B41D-09363A65E87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714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2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07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140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210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28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350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42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49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560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0D10-4AC0-4225-A025-0BB2D57D79B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9CEF-BB1A-4637-B41D-09363A65E87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191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0D10-4AC0-4225-A025-0BB2D57D79B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9CEF-BB1A-4637-B41D-09363A65E87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336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700" indent="0">
              <a:buNone/>
              <a:defRPr sz="2300" b="1"/>
            </a:lvl2pPr>
            <a:lvl3pPr marL="1041401" indent="0">
              <a:buNone/>
              <a:defRPr sz="2100" b="1"/>
            </a:lvl3pPr>
            <a:lvl4pPr marL="1562101" indent="0">
              <a:buNone/>
              <a:defRPr sz="1800" b="1"/>
            </a:lvl4pPr>
            <a:lvl5pPr marL="2082803" indent="0">
              <a:buNone/>
              <a:defRPr sz="1800" b="1"/>
            </a:lvl5pPr>
            <a:lvl6pPr marL="2603501" indent="0">
              <a:buNone/>
              <a:defRPr sz="1800" b="1"/>
            </a:lvl6pPr>
            <a:lvl7pPr marL="3124204" indent="0">
              <a:buNone/>
              <a:defRPr sz="1800" b="1"/>
            </a:lvl7pPr>
            <a:lvl8pPr marL="3644904" indent="0">
              <a:buNone/>
              <a:defRPr sz="1800" b="1"/>
            </a:lvl8pPr>
            <a:lvl9pPr marL="416560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10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700" indent="0">
              <a:buNone/>
              <a:defRPr sz="2300" b="1"/>
            </a:lvl2pPr>
            <a:lvl3pPr marL="1041401" indent="0">
              <a:buNone/>
              <a:defRPr sz="2100" b="1"/>
            </a:lvl3pPr>
            <a:lvl4pPr marL="1562101" indent="0">
              <a:buNone/>
              <a:defRPr sz="1800" b="1"/>
            </a:lvl4pPr>
            <a:lvl5pPr marL="2082803" indent="0">
              <a:buNone/>
              <a:defRPr sz="1800" b="1"/>
            </a:lvl5pPr>
            <a:lvl6pPr marL="2603501" indent="0">
              <a:buNone/>
              <a:defRPr sz="1800" b="1"/>
            </a:lvl6pPr>
            <a:lvl7pPr marL="3124204" indent="0">
              <a:buNone/>
              <a:defRPr sz="1800" b="1"/>
            </a:lvl7pPr>
            <a:lvl8pPr marL="3644904" indent="0">
              <a:buNone/>
              <a:defRPr sz="1800" b="1"/>
            </a:lvl8pPr>
            <a:lvl9pPr marL="416560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10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0D10-4AC0-4225-A025-0BB2D57D79B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9CEF-BB1A-4637-B41D-09363A65E87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5095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0D10-4AC0-4225-A025-0BB2D57D79B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9CEF-BB1A-4637-B41D-09363A65E87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0747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0D10-4AC0-4225-A025-0BB2D57D79B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9CEF-BB1A-4637-B41D-09363A65E87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785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8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8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0700" indent="0">
              <a:buNone/>
              <a:defRPr sz="1400"/>
            </a:lvl2pPr>
            <a:lvl3pPr marL="1041401" indent="0">
              <a:buNone/>
              <a:defRPr sz="1100"/>
            </a:lvl3pPr>
            <a:lvl4pPr marL="1562101" indent="0">
              <a:buNone/>
              <a:defRPr sz="1000"/>
            </a:lvl4pPr>
            <a:lvl5pPr marL="2082803" indent="0">
              <a:buNone/>
              <a:defRPr sz="1000"/>
            </a:lvl5pPr>
            <a:lvl6pPr marL="2603501" indent="0">
              <a:buNone/>
              <a:defRPr sz="1000"/>
            </a:lvl6pPr>
            <a:lvl7pPr marL="3124204" indent="0">
              <a:buNone/>
              <a:defRPr sz="1000"/>
            </a:lvl7pPr>
            <a:lvl8pPr marL="3644904" indent="0">
              <a:buNone/>
              <a:defRPr sz="1000"/>
            </a:lvl8pPr>
            <a:lvl9pPr marL="416560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0D10-4AC0-4225-A025-0BB2D57D79B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9CEF-BB1A-4637-B41D-09363A65E87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430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0D10-4AC0-4225-A025-0BB2D57D79B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9CEF-BB1A-4637-B41D-09363A65E87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1595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0700" indent="0">
              <a:buNone/>
              <a:defRPr sz="3200"/>
            </a:lvl2pPr>
            <a:lvl3pPr marL="1041401" indent="0">
              <a:buNone/>
              <a:defRPr sz="2700"/>
            </a:lvl3pPr>
            <a:lvl4pPr marL="1562101" indent="0">
              <a:buNone/>
              <a:defRPr sz="2300"/>
            </a:lvl4pPr>
            <a:lvl5pPr marL="2082803" indent="0">
              <a:buNone/>
              <a:defRPr sz="2300"/>
            </a:lvl5pPr>
            <a:lvl6pPr marL="2603501" indent="0">
              <a:buNone/>
              <a:defRPr sz="2300"/>
            </a:lvl6pPr>
            <a:lvl7pPr marL="3124204" indent="0">
              <a:buNone/>
              <a:defRPr sz="2300"/>
            </a:lvl7pPr>
            <a:lvl8pPr marL="3644904" indent="0">
              <a:buNone/>
              <a:defRPr sz="2300"/>
            </a:lvl8pPr>
            <a:lvl9pPr marL="4165601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0700" indent="0">
              <a:buNone/>
              <a:defRPr sz="1400"/>
            </a:lvl2pPr>
            <a:lvl3pPr marL="1041401" indent="0">
              <a:buNone/>
              <a:defRPr sz="1100"/>
            </a:lvl3pPr>
            <a:lvl4pPr marL="1562101" indent="0">
              <a:buNone/>
              <a:defRPr sz="1000"/>
            </a:lvl4pPr>
            <a:lvl5pPr marL="2082803" indent="0">
              <a:buNone/>
              <a:defRPr sz="1000"/>
            </a:lvl5pPr>
            <a:lvl6pPr marL="2603501" indent="0">
              <a:buNone/>
              <a:defRPr sz="1000"/>
            </a:lvl6pPr>
            <a:lvl7pPr marL="3124204" indent="0">
              <a:buNone/>
              <a:defRPr sz="1000"/>
            </a:lvl7pPr>
            <a:lvl8pPr marL="3644904" indent="0">
              <a:buNone/>
              <a:defRPr sz="1000"/>
            </a:lvl8pPr>
            <a:lvl9pPr marL="416560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0D10-4AC0-4225-A025-0BB2D57D79B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9CEF-BB1A-4637-B41D-09363A65E87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5117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0D10-4AC0-4225-A025-0BB2D57D79B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9CEF-BB1A-4637-B41D-09363A65E87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4480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7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7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0D10-4AC0-4225-A025-0BB2D57D79B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9CEF-BB1A-4637-B41D-09363A65E87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09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2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07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140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210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28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350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42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49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560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0D10-4AC0-4225-A025-0BB2D57D79B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9CEF-BB1A-4637-B41D-09363A65E87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156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0D10-4AC0-4225-A025-0BB2D57D79B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9CEF-BB1A-4637-B41D-09363A65E87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8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700" indent="0">
              <a:buNone/>
              <a:defRPr sz="2300" b="1"/>
            </a:lvl2pPr>
            <a:lvl3pPr marL="1041401" indent="0">
              <a:buNone/>
              <a:defRPr sz="2100" b="1"/>
            </a:lvl3pPr>
            <a:lvl4pPr marL="1562101" indent="0">
              <a:buNone/>
              <a:defRPr sz="1800" b="1"/>
            </a:lvl4pPr>
            <a:lvl5pPr marL="2082803" indent="0">
              <a:buNone/>
              <a:defRPr sz="1800" b="1"/>
            </a:lvl5pPr>
            <a:lvl6pPr marL="2603501" indent="0">
              <a:buNone/>
              <a:defRPr sz="1800" b="1"/>
            </a:lvl6pPr>
            <a:lvl7pPr marL="3124204" indent="0">
              <a:buNone/>
              <a:defRPr sz="1800" b="1"/>
            </a:lvl7pPr>
            <a:lvl8pPr marL="3644904" indent="0">
              <a:buNone/>
              <a:defRPr sz="1800" b="1"/>
            </a:lvl8pPr>
            <a:lvl9pPr marL="416560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10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700" indent="0">
              <a:buNone/>
              <a:defRPr sz="2300" b="1"/>
            </a:lvl2pPr>
            <a:lvl3pPr marL="1041401" indent="0">
              <a:buNone/>
              <a:defRPr sz="2100" b="1"/>
            </a:lvl3pPr>
            <a:lvl4pPr marL="1562101" indent="0">
              <a:buNone/>
              <a:defRPr sz="1800" b="1"/>
            </a:lvl4pPr>
            <a:lvl5pPr marL="2082803" indent="0">
              <a:buNone/>
              <a:defRPr sz="1800" b="1"/>
            </a:lvl5pPr>
            <a:lvl6pPr marL="2603501" indent="0">
              <a:buNone/>
              <a:defRPr sz="1800" b="1"/>
            </a:lvl6pPr>
            <a:lvl7pPr marL="3124204" indent="0">
              <a:buNone/>
              <a:defRPr sz="1800" b="1"/>
            </a:lvl7pPr>
            <a:lvl8pPr marL="3644904" indent="0">
              <a:buNone/>
              <a:defRPr sz="1800" b="1"/>
            </a:lvl8pPr>
            <a:lvl9pPr marL="416560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10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0D10-4AC0-4225-A025-0BB2D57D79B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9CEF-BB1A-4637-B41D-09363A65E87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097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0D10-4AC0-4225-A025-0BB2D57D79B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9CEF-BB1A-4637-B41D-09363A65E87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079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0D10-4AC0-4225-A025-0BB2D57D79B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9CEF-BB1A-4637-B41D-09363A65E87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109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8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8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0700" indent="0">
              <a:buNone/>
              <a:defRPr sz="1400"/>
            </a:lvl2pPr>
            <a:lvl3pPr marL="1041401" indent="0">
              <a:buNone/>
              <a:defRPr sz="1100"/>
            </a:lvl3pPr>
            <a:lvl4pPr marL="1562101" indent="0">
              <a:buNone/>
              <a:defRPr sz="1000"/>
            </a:lvl4pPr>
            <a:lvl5pPr marL="2082803" indent="0">
              <a:buNone/>
              <a:defRPr sz="1000"/>
            </a:lvl5pPr>
            <a:lvl6pPr marL="2603501" indent="0">
              <a:buNone/>
              <a:defRPr sz="1000"/>
            </a:lvl6pPr>
            <a:lvl7pPr marL="3124204" indent="0">
              <a:buNone/>
              <a:defRPr sz="1000"/>
            </a:lvl7pPr>
            <a:lvl8pPr marL="3644904" indent="0">
              <a:buNone/>
              <a:defRPr sz="1000"/>
            </a:lvl8pPr>
            <a:lvl9pPr marL="416560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0D10-4AC0-4225-A025-0BB2D57D79B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9CEF-BB1A-4637-B41D-09363A65E87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456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0700" indent="0">
              <a:buNone/>
              <a:defRPr sz="3200"/>
            </a:lvl2pPr>
            <a:lvl3pPr marL="1041401" indent="0">
              <a:buNone/>
              <a:defRPr sz="2700"/>
            </a:lvl3pPr>
            <a:lvl4pPr marL="1562101" indent="0">
              <a:buNone/>
              <a:defRPr sz="2300"/>
            </a:lvl4pPr>
            <a:lvl5pPr marL="2082803" indent="0">
              <a:buNone/>
              <a:defRPr sz="2300"/>
            </a:lvl5pPr>
            <a:lvl6pPr marL="2603501" indent="0">
              <a:buNone/>
              <a:defRPr sz="2300"/>
            </a:lvl6pPr>
            <a:lvl7pPr marL="3124204" indent="0">
              <a:buNone/>
              <a:defRPr sz="2300"/>
            </a:lvl7pPr>
            <a:lvl8pPr marL="3644904" indent="0">
              <a:buNone/>
              <a:defRPr sz="2300"/>
            </a:lvl8pPr>
            <a:lvl9pPr marL="4165601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0700" indent="0">
              <a:buNone/>
              <a:defRPr sz="1400"/>
            </a:lvl2pPr>
            <a:lvl3pPr marL="1041401" indent="0">
              <a:buNone/>
              <a:defRPr sz="1100"/>
            </a:lvl3pPr>
            <a:lvl4pPr marL="1562101" indent="0">
              <a:buNone/>
              <a:defRPr sz="1000"/>
            </a:lvl4pPr>
            <a:lvl5pPr marL="2082803" indent="0">
              <a:buNone/>
              <a:defRPr sz="1000"/>
            </a:lvl5pPr>
            <a:lvl6pPr marL="2603501" indent="0">
              <a:buNone/>
              <a:defRPr sz="1000"/>
            </a:lvl6pPr>
            <a:lvl7pPr marL="3124204" indent="0">
              <a:buNone/>
              <a:defRPr sz="1000"/>
            </a:lvl7pPr>
            <a:lvl8pPr marL="3644904" indent="0">
              <a:buNone/>
              <a:defRPr sz="1000"/>
            </a:lvl8pPr>
            <a:lvl9pPr marL="416560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0D10-4AC0-4225-A025-0BB2D57D79B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9CEF-BB1A-4637-B41D-09363A65E87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735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2"/>
            <a:ext cx="9624060" cy="1260211"/>
          </a:xfrm>
          <a:prstGeom prst="rect">
            <a:avLst/>
          </a:prstGeom>
        </p:spPr>
        <p:txBody>
          <a:bodyPr vert="horz" lIns="104141" tIns="52071" rIns="104141" bIns="52071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141" tIns="52071" rIns="104141" bIns="5207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81"/>
            <a:ext cx="2495127" cy="402567"/>
          </a:xfrm>
          <a:prstGeom prst="rect">
            <a:avLst/>
          </a:prstGeom>
        </p:spPr>
        <p:txBody>
          <a:bodyPr vert="horz" lIns="104141" tIns="52071" rIns="104141" bIns="52071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B0D10-4AC0-4225-A025-0BB2D57D79B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81"/>
            <a:ext cx="3386243" cy="402567"/>
          </a:xfrm>
          <a:prstGeom prst="rect">
            <a:avLst/>
          </a:prstGeom>
        </p:spPr>
        <p:txBody>
          <a:bodyPr vert="horz" lIns="104141" tIns="52071" rIns="104141" bIns="52071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81"/>
            <a:ext cx="2495127" cy="402567"/>
          </a:xfrm>
          <a:prstGeom prst="rect">
            <a:avLst/>
          </a:prstGeom>
        </p:spPr>
        <p:txBody>
          <a:bodyPr vert="horz" lIns="104141" tIns="52071" rIns="104141" bIns="52071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19CEF-BB1A-4637-B41D-09363A65E87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894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041401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0524" indent="-390524" algn="l" defTabSz="1041401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6138" indent="-325442" algn="l" defTabSz="1041401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1751" indent="-260350" algn="l" defTabSz="1041401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2452" indent="-260350" algn="l" defTabSz="1041401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3153" indent="-260350" algn="l" defTabSz="1041401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3852" indent="-260350" algn="l" defTabSz="1041401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4552" indent="-260350" algn="l" defTabSz="1041401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5255" indent="-260350" algn="l" defTabSz="1041401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5954" indent="-260350" algn="l" defTabSz="1041401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140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algn="l" defTabSz="104140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1401" algn="l" defTabSz="104140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2101" algn="l" defTabSz="104140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2803" algn="l" defTabSz="104140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3501" algn="l" defTabSz="104140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4204" algn="l" defTabSz="104140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4904" algn="l" defTabSz="104140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5601" algn="l" defTabSz="104140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2"/>
            <a:ext cx="9624060" cy="1260211"/>
          </a:xfrm>
          <a:prstGeom prst="rect">
            <a:avLst/>
          </a:prstGeom>
        </p:spPr>
        <p:txBody>
          <a:bodyPr vert="horz" lIns="104141" tIns="52071" rIns="104141" bIns="52071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141" tIns="52071" rIns="104141" bIns="5207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81"/>
            <a:ext cx="2495127" cy="402567"/>
          </a:xfrm>
          <a:prstGeom prst="rect">
            <a:avLst/>
          </a:prstGeom>
        </p:spPr>
        <p:txBody>
          <a:bodyPr vert="horz" lIns="104141" tIns="52071" rIns="104141" bIns="52071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B0D10-4AC0-4225-A025-0BB2D57D79B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81"/>
            <a:ext cx="3386243" cy="402567"/>
          </a:xfrm>
          <a:prstGeom prst="rect">
            <a:avLst/>
          </a:prstGeom>
        </p:spPr>
        <p:txBody>
          <a:bodyPr vert="horz" lIns="104141" tIns="52071" rIns="104141" bIns="52071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81"/>
            <a:ext cx="2495127" cy="402567"/>
          </a:xfrm>
          <a:prstGeom prst="rect">
            <a:avLst/>
          </a:prstGeom>
        </p:spPr>
        <p:txBody>
          <a:bodyPr vert="horz" lIns="104141" tIns="52071" rIns="104141" bIns="52071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19CEF-BB1A-4637-B41D-09363A65E87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900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041401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0524" indent="-390524" algn="l" defTabSz="1041401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6138" indent="-325442" algn="l" defTabSz="1041401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1751" indent="-260350" algn="l" defTabSz="1041401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2452" indent="-260350" algn="l" defTabSz="1041401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3153" indent="-260350" algn="l" defTabSz="1041401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3852" indent="-260350" algn="l" defTabSz="1041401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4552" indent="-260350" algn="l" defTabSz="1041401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5255" indent="-260350" algn="l" defTabSz="1041401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5954" indent="-260350" algn="l" defTabSz="1041401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140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algn="l" defTabSz="104140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1401" algn="l" defTabSz="104140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2101" algn="l" defTabSz="104140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2803" algn="l" defTabSz="104140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3501" algn="l" defTabSz="104140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4204" algn="l" defTabSz="104140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4904" algn="l" defTabSz="104140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5601" algn="l" defTabSz="104140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6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99099" y="922551"/>
            <a:ext cx="5025395" cy="6363280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endParaRPr lang="tr-TR" sz="10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tr-TR" sz="44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KURUM ODAKLI</a:t>
            </a:r>
            <a:r>
              <a:rPr lang="tr-TR" sz="4400" b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:</a:t>
            </a:r>
            <a:endParaRPr lang="ky-KG" sz="4400" b="1" dirty="0" smtClean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tr-TR" sz="1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tr-TR" sz="1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marL="722313" lvl="0" indent="-454025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tr-TR" sz="35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YÖNETİM SİSTEMLERİNDE</a:t>
            </a:r>
          </a:p>
          <a:p>
            <a:pPr marL="722313" lvl="0" indent="-454025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tr-TR" sz="35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AKADEMİK FAALİYETLERDE</a:t>
            </a:r>
          </a:p>
          <a:p>
            <a:pPr marL="722313" lvl="0" indent="-454025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tr-TR" sz="35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İNSAN KAYNAKLARINDA</a:t>
            </a:r>
          </a:p>
          <a:p>
            <a:pPr marL="722313" lvl="0" indent="-454025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tr-TR" sz="35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ALTYAPIDA </a:t>
            </a:r>
          </a:p>
          <a:p>
            <a:pPr marL="722313" lvl="0" indent="-454025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tr-TR" sz="35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HİZMETLERDE</a:t>
            </a:r>
          </a:p>
          <a:p>
            <a:pPr marL="268288" lvl="0" indent="-268288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endParaRPr lang="tr-TR" sz="1000" b="1" dirty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5100" y="808831"/>
            <a:ext cx="5025395" cy="6717223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endParaRPr lang="tr-TR" sz="10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ru-RU" sz="44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УЮМГА КАРАТА</a:t>
            </a:r>
            <a:r>
              <a:rPr lang="ru-RU" sz="4400" b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:</a:t>
            </a:r>
            <a:endParaRPr lang="ky-KG" sz="4400" b="1" dirty="0" smtClean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tr-TR" sz="1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tr-TR" sz="1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marL="533400" lvl="0" indent="-454025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ru-RU" sz="3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БАШКАРУУ СИСТЕМАЛАРЫНДА</a:t>
            </a:r>
          </a:p>
          <a:p>
            <a:pPr marL="533400" lvl="0" indent="-454025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ru-RU" sz="3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АКАДЕМИЛЫК ИШ-ЧАРАЛАРДА</a:t>
            </a:r>
          </a:p>
          <a:p>
            <a:pPr marL="533400" lvl="0" indent="-454025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ru-RU" sz="3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АДАМ РЕСУРСТАРЫНДА</a:t>
            </a:r>
          </a:p>
          <a:p>
            <a:pPr marL="533400" lvl="0" indent="-454025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ru-RU" sz="3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МАТЕРИАЛДЫК-ТЕХНИКАЛЫК БАЗАДА </a:t>
            </a:r>
          </a:p>
          <a:p>
            <a:pPr marL="533400" lvl="0" indent="-454025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ru-RU" sz="3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КЫЗМАТ КӨРСӨТҮҮЛӨРДӨ</a:t>
            </a:r>
          </a:p>
          <a:p>
            <a:pPr marL="268288" lvl="0" indent="-268288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endParaRPr lang="tr-TR" sz="1000" b="1" dirty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299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99099" y="1108705"/>
            <a:ext cx="5025395" cy="5716950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endParaRPr lang="tr-TR" sz="10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tr-TR" sz="50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KİŞİ ODAKLI</a:t>
            </a:r>
            <a:r>
              <a:rPr lang="tr-TR" sz="5000" b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:</a:t>
            </a:r>
            <a:endParaRPr lang="ky-KG" sz="5000" b="1" dirty="0" smtClean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tr-TR" sz="1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tr-TR" sz="1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marL="1435100" lvl="0" indent="-1166813"/>
            <a:r>
              <a:rPr lang="tr-TR" sz="3000" b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►</a:t>
            </a:r>
            <a:r>
              <a:rPr lang="tr-TR" sz="4500" b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MESLEKİ </a:t>
            </a:r>
            <a:r>
              <a:rPr lang="tr-TR" sz="45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HAYATTA,</a:t>
            </a:r>
          </a:p>
          <a:p>
            <a:pPr marL="1435100" lvl="0" indent="-1166813"/>
            <a:r>
              <a:rPr lang="tr-TR" sz="30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► </a:t>
            </a:r>
            <a:r>
              <a:rPr lang="tr-TR" sz="4500" b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SOSYAL </a:t>
            </a:r>
            <a:r>
              <a:rPr lang="tr-TR" sz="45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HAYATTA,</a:t>
            </a:r>
          </a:p>
          <a:p>
            <a:pPr marL="1435100" lvl="0" indent="-1166813"/>
            <a:r>
              <a:rPr lang="tr-TR" sz="30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► </a:t>
            </a:r>
            <a:r>
              <a:rPr lang="tr-TR" sz="4500" b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KİŞİSEL </a:t>
            </a:r>
            <a:r>
              <a:rPr lang="tr-TR" sz="45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HAYATTA.</a:t>
            </a:r>
          </a:p>
          <a:p>
            <a:pPr marL="268288" indent="-268288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endParaRPr lang="tr-TR" sz="1000" b="1" dirty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5100" y="1015090"/>
            <a:ext cx="5025395" cy="5904180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endParaRPr lang="tr-TR" sz="10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ru-RU" sz="50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АДАМГА КАРАТА</a:t>
            </a:r>
            <a:r>
              <a:rPr lang="ru-RU" sz="5000" b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:</a:t>
            </a:r>
            <a:endParaRPr lang="ky-KG" sz="5000" b="1" dirty="0" smtClean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tr-TR" sz="1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tr-TR" sz="1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marL="1071563" indent="-1071563">
              <a:lnSpc>
                <a:spcPct val="115000"/>
              </a:lnSpc>
              <a:spcAft>
                <a:spcPts val="1000"/>
              </a:spcAft>
            </a:pPr>
            <a:r>
              <a:rPr lang="tr-TR" sz="30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► </a:t>
            </a:r>
            <a:r>
              <a:rPr lang="ky-KG" sz="3500" b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КЕСИПТИК </a:t>
            </a:r>
            <a:r>
              <a:rPr lang="ky-KG" sz="35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ЖАШООСУНДО</a:t>
            </a:r>
            <a:endParaRPr lang="ru-RU" sz="3500" b="1" dirty="0">
              <a:solidFill>
                <a:srgbClr val="3E1B59"/>
              </a:solidFill>
              <a:ea typeface="Calibri"/>
              <a:cs typeface="Times New Roman"/>
            </a:endParaRPr>
          </a:p>
          <a:p>
            <a:pPr marL="1071563" indent="-1071563">
              <a:lnSpc>
                <a:spcPct val="115000"/>
              </a:lnSpc>
              <a:spcAft>
                <a:spcPts val="1000"/>
              </a:spcAft>
            </a:pPr>
            <a:r>
              <a:rPr lang="tr-TR" sz="30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► </a:t>
            </a:r>
            <a:r>
              <a:rPr lang="ky-KG" sz="3500" b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СОЦИАЛДЫК </a:t>
            </a:r>
            <a:r>
              <a:rPr lang="ky-KG" sz="35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ТУРМУШУНДА</a:t>
            </a:r>
            <a:endParaRPr lang="ru-RU" sz="3500" b="1" dirty="0">
              <a:solidFill>
                <a:srgbClr val="3E1B59"/>
              </a:solidFill>
              <a:ea typeface="Calibri"/>
              <a:cs typeface="Times New Roman"/>
            </a:endParaRPr>
          </a:p>
          <a:p>
            <a:pPr marL="1071563" indent="-1071563"/>
            <a:r>
              <a:rPr lang="tr-TR" sz="30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► </a:t>
            </a:r>
            <a:r>
              <a:rPr lang="ky-KG" sz="3500" b="1" dirty="0" smtClean="0">
                <a:solidFill>
                  <a:srgbClr val="3E1B59"/>
                </a:solidFill>
                <a:latin typeface="Times New Roman"/>
                <a:ea typeface="Calibri"/>
              </a:rPr>
              <a:t>ЖЕКЕ ТУРМУШУНДА</a:t>
            </a:r>
            <a:endParaRPr lang="tr-TR" sz="35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1126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99099" y="832577"/>
            <a:ext cx="5025395" cy="6605654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endParaRPr lang="tr-TR" sz="10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pPr lvl="0" algn="ctr"/>
            <a:r>
              <a:rPr lang="tr-TR" sz="50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MESLEKİ HAYATTA</a:t>
            </a:r>
            <a:r>
              <a:rPr lang="tr-TR" sz="5000" b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:</a:t>
            </a:r>
            <a:endParaRPr lang="ky-KG" sz="4400" b="1" dirty="0" smtClean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tr-TR" sz="1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tr-TR" sz="1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marL="722313" lvl="0" indent="-438150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tr-TR" sz="35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EĞİTİM - ÖĞRETİMDE</a:t>
            </a:r>
          </a:p>
          <a:p>
            <a:pPr marL="722313" lvl="0" indent="-438150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tr-TR" sz="35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BİLİMSEL ÇALIŞMALARDA</a:t>
            </a:r>
          </a:p>
          <a:p>
            <a:pPr marL="722313" lvl="0" indent="-438150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tr-TR" sz="35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TOPLUMA HİZMETTE</a:t>
            </a:r>
          </a:p>
          <a:p>
            <a:pPr marL="722313" lvl="0" indent="-438150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tr-TR" sz="35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MESLEKİ GELİŞİM</a:t>
            </a:r>
          </a:p>
          <a:p>
            <a:pPr marL="268288" indent="-268288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endParaRPr lang="tr-TR" sz="1000" b="1" dirty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5100" y="832577"/>
            <a:ext cx="5025395" cy="6587957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endParaRPr lang="tr-TR" sz="10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ky-KG" sz="5000" b="1" dirty="0">
                <a:solidFill>
                  <a:srgbClr val="3E1B59"/>
                </a:solidFill>
                <a:latin typeface="Times New Roman"/>
                <a:ea typeface="Calibri"/>
              </a:rPr>
              <a:t>КЕСИПТИК ЖАШООДО</a:t>
            </a:r>
            <a:r>
              <a:rPr lang="tr-TR" sz="5000" b="1" dirty="0" smtClean="0">
                <a:solidFill>
                  <a:srgbClr val="3E1B59"/>
                </a:solidFill>
                <a:latin typeface="Times New Roman"/>
                <a:ea typeface="Calibri"/>
              </a:rPr>
              <a:t>:</a:t>
            </a:r>
            <a:endParaRPr lang="ky-KG" sz="5000" b="1" dirty="0" smtClean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tr-TR" sz="1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tr-TR" sz="1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marL="533400" indent="-454025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ru-RU" sz="32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БИЛИМ БЕРҮҮ ЖАНА ТААЛИМ-ТАРБИЯДА</a:t>
            </a:r>
          </a:p>
          <a:p>
            <a:pPr marL="533400" indent="-454025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ru-RU" sz="32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ИЛИМИЙ ИЗДЕНҮҮЛӨРҮНДӨ</a:t>
            </a:r>
          </a:p>
          <a:p>
            <a:pPr marL="533400" indent="-454025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ru-RU" sz="32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КООМГО КЫЗМАТ КЫЛУУДА</a:t>
            </a:r>
          </a:p>
          <a:p>
            <a:pPr marL="533400" indent="-454025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ru-RU" sz="32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КЕСИПТИК </a:t>
            </a:r>
            <a:r>
              <a:rPr lang="ru-RU" sz="32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ӨНҮГҮҮ</a:t>
            </a:r>
          </a:p>
          <a:p>
            <a:pPr marL="268288" indent="-268288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endParaRPr lang="ky-KG" sz="1000" b="1" dirty="0" smtClean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pPr marL="268288" indent="-268288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endParaRPr lang="ky-KG" sz="1000" b="1" dirty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pPr marL="268288" indent="-268288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endParaRPr lang="tr-TR" sz="1000" b="1" dirty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8216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99099" y="832577"/>
            <a:ext cx="5025395" cy="6534866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endParaRPr lang="tr-TR" sz="10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tr-TR" sz="50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SOSYAL HAYATTA</a:t>
            </a:r>
            <a:r>
              <a:rPr lang="tr-TR" sz="5000" b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:</a:t>
            </a:r>
            <a:endParaRPr lang="ky-KG" sz="4400" b="1" dirty="0" smtClean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tr-TR" sz="1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tr-TR" sz="1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marL="438150" lvl="0" indent="-438150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tr-TR" sz="33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İLETİŞİMDE</a:t>
            </a:r>
          </a:p>
          <a:p>
            <a:pPr marL="438150" lvl="0" indent="-438150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tr-TR" sz="33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İLİŞKİLERDE</a:t>
            </a:r>
          </a:p>
          <a:p>
            <a:pPr marL="438150" lvl="0" indent="-438150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tr-TR" sz="33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SOSYAL /  BEŞERİ FAALİYETLERDE</a:t>
            </a:r>
          </a:p>
          <a:p>
            <a:pPr marL="438150" lvl="0" indent="-438150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tr-TR" sz="33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EKİP İÇİNDE ÇALIŞABİLME</a:t>
            </a:r>
          </a:p>
          <a:p>
            <a:pPr marL="438150" lvl="0" indent="-438150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tr-TR" sz="33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SİNERJİ </a:t>
            </a:r>
            <a:r>
              <a:rPr lang="tr-TR" sz="33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OLUŞTURMA</a:t>
            </a:r>
            <a:endParaRPr lang="ky-KG" sz="3300" dirty="0" smtClean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tabLst>
                <a:tab pos="1071563" algn="l"/>
              </a:tabLst>
            </a:pPr>
            <a:endParaRPr lang="tr-TR" sz="2000" b="1" dirty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5100" y="832577"/>
            <a:ext cx="5025395" cy="6517169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endParaRPr lang="tr-TR" sz="10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ky-KG" sz="5000" b="1" dirty="0">
                <a:solidFill>
                  <a:srgbClr val="3E1B59"/>
                </a:solidFill>
                <a:latin typeface="Times New Roman"/>
                <a:ea typeface="Calibri"/>
              </a:rPr>
              <a:t>СОЦИАЛДЫК ЖАШООДО</a:t>
            </a:r>
            <a:r>
              <a:rPr lang="ky-KG" sz="5000" b="1" dirty="0" smtClean="0">
                <a:solidFill>
                  <a:srgbClr val="3E1B59"/>
                </a:solidFill>
                <a:latin typeface="Times New Roman"/>
                <a:ea typeface="Calibri"/>
              </a:rPr>
              <a:t>:</a:t>
            </a:r>
          </a:p>
          <a:p>
            <a:pPr algn="ctr"/>
            <a:endParaRPr lang="tr-TR" sz="1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tr-TR" sz="1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marL="533400" indent="-454025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ru-RU" sz="25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КОММУНИКАЦИЯДА</a:t>
            </a:r>
          </a:p>
          <a:p>
            <a:pPr marL="533400" indent="-454025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ru-RU" sz="25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МАМИЛЕ ЖАНА БАЙЛАНЫШТАРДА</a:t>
            </a:r>
          </a:p>
          <a:p>
            <a:pPr marL="533400" indent="-454025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ru-RU" sz="25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СОЦИАЛДЫК /ИНДВИДУАЛДЫК ИШ-ЧАРАЛАРДА</a:t>
            </a:r>
          </a:p>
          <a:p>
            <a:pPr marL="533400" indent="-454025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ru-RU" sz="25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КОМАНДАДА ИШТЕШЕ БИЛҮҮ </a:t>
            </a:r>
          </a:p>
          <a:p>
            <a:pPr marL="533400" indent="-454025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ru-RU" sz="25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КОМАНДАЛЫК </a:t>
            </a:r>
            <a:r>
              <a:rPr lang="ru-RU" sz="25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МАКУЛДАШЫЛГАНДЫК</a:t>
            </a:r>
            <a:endParaRPr lang="tr-TR" sz="2500" b="1" dirty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344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99099" y="1030171"/>
            <a:ext cx="5025395" cy="5950860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endParaRPr lang="tr-TR" sz="10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tr-TR" sz="50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KİŞİSEL İLİŞKİLERDE:</a:t>
            </a:r>
          </a:p>
          <a:p>
            <a:pPr algn="ctr"/>
            <a:endParaRPr lang="tr-TR" sz="1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tr-TR" sz="1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marL="438150" indent="-438150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tr-TR" sz="33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TEMSİL ETME</a:t>
            </a:r>
          </a:p>
          <a:p>
            <a:pPr marL="438150" indent="-438150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tr-TR" sz="33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ÖRNEK OLMA</a:t>
            </a:r>
          </a:p>
          <a:p>
            <a:pPr marL="438150" indent="-438150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tr-TR" sz="33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ÜM</a:t>
            </a:r>
            <a:r>
              <a:rPr lang="tr-TR" sz="33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İ</a:t>
            </a:r>
            <a:r>
              <a:rPr lang="tr-TR" sz="33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T </a:t>
            </a:r>
            <a:r>
              <a:rPr lang="tr-TR" sz="33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OLMA</a:t>
            </a:r>
          </a:p>
          <a:p>
            <a:pPr marL="438150" indent="-438150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tr-TR" sz="33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PROBLEM ÇÖZEBİLME</a:t>
            </a:r>
          </a:p>
          <a:p>
            <a:pPr marL="438150" indent="-438150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tr-TR" sz="33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KİŞİSEL GELİŞİM</a:t>
            </a:r>
          </a:p>
          <a:p>
            <a:pPr>
              <a:lnSpc>
                <a:spcPct val="115000"/>
              </a:lnSpc>
              <a:tabLst>
                <a:tab pos="1071563" algn="l"/>
              </a:tabLst>
            </a:pPr>
            <a:endParaRPr lang="tr-TR" sz="2000" b="1" dirty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5100" y="832577"/>
            <a:ext cx="5025395" cy="6377130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endParaRPr lang="tr-TR" sz="10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ky-KG" sz="4500" b="1" dirty="0" smtClean="0">
                <a:solidFill>
                  <a:srgbClr val="3E1B59"/>
                </a:solidFill>
                <a:latin typeface="Times New Roman"/>
                <a:ea typeface="Calibri"/>
              </a:rPr>
              <a:t>ИНДВИДУАЛ-ДЫК </a:t>
            </a:r>
            <a:r>
              <a:rPr lang="ky-KG" sz="4500" b="1" dirty="0">
                <a:solidFill>
                  <a:srgbClr val="3E1B59"/>
                </a:solidFill>
                <a:latin typeface="Times New Roman"/>
                <a:ea typeface="Calibri"/>
              </a:rPr>
              <a:t>МАМИЛЕЛЕРДЕ:</a:t>
            </a:r>
            <a:endParaRPr lang="tr-TR" sz="45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tr-TR" sz="1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marL="533400" indent="-454025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ru-RU" sz="27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ӨКҮЛЧҮЛҮК КЫЛУУ</a:t>
            </a:r>
          </a:p>
          <a:p>
            <a:pPr marL="533400" indent="-454025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ru-RU" sz="27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ҮЛГҮ БОЛУУ</a:t>
            </a:r>
          </a:p>
          <a:p>
            <a:pPr marL="533400" indent="-454025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ru-RU" sz="27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ҮМҮТТҮН ШООЛАСЫ БОЛУУ</a:t>
            </a:r>
          </a:p>
          <a:p>
            <a:pPr marL="533400" indent="-454025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ru-RU" sz="27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КӨЙГӨЙЛӨРДҮ ЧЕЧЕ БИЛҮҮ</a:t>
            </a:r>
          </a:p>
          <a:p>
            <a:pPr marL="533400" indent="-454025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ru-RU" sz="27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ИНДВИДУАЛДЫК ӨНҮГҮҮ</a:t>
            </a:r>
          </a:p>
        </p:txBody>
      </p:sp>
    </p:spTree>
    <p:extLst>
      <p:ext uri="{BB962C8B-B14F-4D97-AF65-F5344CB8AC3E}">
        <p14:creationId xmlns:p14="http://schemas.microsoft.com/office/powerpoint/2010/main" val="226128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99098" y="2104231"/>
            <a:ext cx="5025395" cy="3866443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endParaRPr lang="ky-KG" sz="10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endParaRPr lang="tr-TR" sz="10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pPr lvl="0" algn="ctr"/>
            <a:r>
              <a:rPr lang="tr-TR" sz="5000" b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ÇIKTI </a:t>
            </a:r>
            <a:r>
              <a:rPr lang="tr-TR" sz="50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ODAKLI:</a:t>
            </a:r>
          </a:p>
          <a:p>
            <a:pPr algn="ctr"/>
            <a:endParaRPr lang="tr-TR" sz="1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tr-TR" sz="1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marL="438150" lvl="0" indent="460375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tr-TR" sz="35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ÖĞRENCİ</a:t>
            </a:r>
          </a:p>
          <a:p>
            <a:pPr marL="438150" lvl="0" indent="460375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tr-TR" sz="35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MEZUN</a:t>
            </a:r>
            <a:endParaRPr lang="ky-KG" sz="3500" dirty="0" smtClean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pPr marL="438150" lvl="0" indent="460375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tr-TR" sz="35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FAALİYETLER</a:t>
            </a:r>
            <a:endParaRPr lang="tr-TR" sz="3500" dirty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1071563" algn="l"/>
              </a:tabLst>
            </a:pPr>
            <a:endParaRPr lang="ky-KG" sz="1000" b="1" dirty="0" smtClean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1071563" algn="l"/>
              </a:tabLst>
            </a:pPr>
            <a:endParaRPr lang="ky-KG" sz="1000" b="1" dirty="0" smtClean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1071563" algn="l"/>
              </a:tabLst>
            </a:pPr>
            <a:endParaRPr lang="tr-TR" sz="1000" b="1" dirty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5100" y="2126586"/>
            <a:ext cx="5025395" cy="3814890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endParaRPr lang="tr-TR" sz="10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ky-KG" sz="5000" b="1" dirty="0">
                <a:solidFill>
                  <a:srgbClr val="3E1B59"/>
                </a:solidFill>
                <a:latin typeface="Times New Roman"/>
                <a:ea typeface="Calibri"/>
              </a:rPr>
              <a:t>НАТЫЙЖАГА КАРАТА:</a:t>
            </a:r>
            <a:endParaRPr lang="tr-TR" sz="1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tr-TR" sz="1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marL="533400" indent="-454025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ru-RU" sz="32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СТУДЕНТ</a:t>
            </a:r>
          </a:p>
          <a:p>
            <a:pPr marL="533400" indent="-454025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ru-RU" sz="32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БҮТҮРҮҮЧҮ</a:t>
            </a:r>
            <a:endParaRPr lang="tr-TR" sz="3200" dirty="0" smtClean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pPr marL="533400" indent="-454025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ky-KG" sz="32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ИШ-ЧАРАЛАР</a:t>
            </a:r>
            <a:endParaRPr lang="ru-RU" sz="3200" dirty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1071563" algn="l"/>
              </a:tabLst>
            </a:pPr>
            <a:endParaRPr lang="tr-TR" sz="1000" b="1" dirty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2766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99099" y="1723231"/>
            <a:ext cx="5025395" cy="4555093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endParaRPr lang="ky-KG" sz="10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endParaRPr lang="ky-KG" sz="1000" b="1" dirty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endParaRPr lang="tr-TR" sz="10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tr-TR" sz="50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MERKEZİ ASYADA BİLİMDE:</a:t>
            </a:r>
          </a:p>
          <a:p>
            <a:pPr algn="ctr"/>
            <a:endParaRPr lang="tr-TR" sz="2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tr-TR" sz="50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KUTUP </a:t>
            </a:r>
            <a:r>
              <a:rPr lang="tr-TR" sz="5000" b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YILDIZI</a:t>
            </a:r>
            <a:endParaRPr lang="ky-KG" sz="4400" b="1" dirty="0" smtClean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tr-TR" sz="1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ky-KG" sz="1000" b="1" dirty="0" smtClean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ky-KG" sz="1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tr-TR" sz="1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8905" y="1723231"/>
            <a:ext cx="5025395" cy="4555093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endParaRPr lang="tr-TR" sz="10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ru-RU" sz="50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БОРБОРДУК АЗИЯ ИЛИМИНДЕ </a:t>
            </a:r>
            <a:r>
              <a:rPr lang="ru-RU" sz="5000" b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:</a:t>
            </a:r>
          </a:p>
          <a:p>
            <a:pPr algn="ctr"/>
            <a:endParaRPr lang="ru-RU" sz="2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ru-RU" sz="5000" b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АЛТЫН </a:t>
            </a:r>
            <a:r>
              <a:rPr lang="ru-RU" sz="50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КАЗЫК</a:t>
            </a:r>
            <a:endParaRPr lang="tr-TR" sz="1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tr-TR" sz="1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81556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8905" y="1615048"/>
            <a:ext cx="5025395" cy="5670783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endParaRPr lang="tr-TR" sz="10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pPr marL="173038" lvl="0" indent="549275" algn="just" defTabSz="912296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60000"/>
              <a:tabLst>
                <a:tab pos="9412288" algn="l"/>
              </a:tabLst>
            </a:pPr>
            <a:r>
              <a:rPr lang="ru-RU" sz="2500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Билим</a:t>
            </a:r>
            <a:r>
              <a:rPr lang="ru-RU" sz="25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берүү</a:t>
            </a:r>
            <a:r>
              <a:rPr lang="ru-RU" sz="25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жаатында</a:t>
            </a:r>
            <a:r>
              <a:rPr lang="ru-RU" sz="25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эл </a:t>
            </a:r>
            <a:r>
              <a:rPr lang="ru-RU" sz="2500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аралык</a:t>
            </a:r>
            <a:r>
              <a:rPr lang="ru-RU" sz="25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дэӊгээлдеги</a:t>
            </a:r>
            <a:r>
              <a:rPr lang="ru-RU" sz="25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окуу</a:t>
            </a:r>
            <a:r>
              <a:rPr lang="ru-RU" sz="25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жай</a:t>
            </a:r>
            <a:r>
              <a:rPr lang="ru-RU" sz="25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катары, </a:t>
            </a:r>
            <a:r>
              <a:rPr lang="ru-RU" sz="2500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академиялык</a:t>
            </a:r>
            <a:r>
              <a:rPr lang="ru-RU" sz="25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иш-аракеттери</a:t>
            </a:r>
            <a:r>
              <a:rPr lang="ru-RU" sz="25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5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коомго</a:t>
            </a:r>
            <a:r>
              <a:rPr lang="ru-RU" sz="25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сунуштаган</a:t>
            </a:r>
            <a:r>
              <a:rPr lang="ru-RU" sz="25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кызматтары</a:t>
            </a:r>
            <a:r>
              <a:rPr lang="ru-RU" sz="25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аркылуу</a:t>
            </a:r>
            <a:r>
              <a:rPr lang="ru-RU" sz="25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Түрк</a:t>
            </a:r>
            <a:r>
              <a:rPr lang="ru-RU" sz="25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дүйнөсүнө</a:t>
            </a:r>
            <a:r>
              <a:rPr lang="ru-RU" sz="25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5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5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адамзатка</a:t>
            </a:r>
            <a:r>
              <a:rPr lang="ru-RU" sz="25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салым</a:t>
            </a:r>
            <a:r>
              <a:rPr lang="ru-RU" sz="25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кошо</a:t>
            </a:r>
            <a:r>
              <a:rPr lang="ru-RU" sz="25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турган</a:t>
            </a:r>
            <a:r>
              <a:rPr lang="ru-RU" sz="25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b="1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урмат-сыйга</a:t>
            </a:r>
            <a:r>
              <a:rPr lang="ru-RU" sz="25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5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атак-</a:t>
            </a:r>
            <a:r>
              <a:rPr lang="ru-RU" sz="2500" b="1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даңкка</a:t>
            </a:r>
            <a:r>
              <a:rPr lang="ru-RU" sz="25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ээ</a:t>
            </a:r>
            <a:r>
              <a:rPr lang="ru-RU" sz="25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болгон</a:t>
            </a:r>
            <a:r>
              <a:rPr lang="ru-RU" sz="25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университет</a:t>
            </a:r>
            <a:r>
              <a:rPr lang="ru-RU" sz="25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болуу</a:t>
            </a:r>
            <a:r>
              <a:rPr lang="ru-RU" sz="25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r-TR" sz="25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000" b="1" dirty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99100" y="1646580"/>
            <a:ext cx="5025395" cy="5555367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endParaRPr lang="ky-KG" sz="25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endParaRPr lang="tr-TR" sz="25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pPr lvl="0" indent="723825" algn="just" defTabSz="912296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60000"/>
            </a:pPr>
            <a:r>
              <a:rPr lang="tr-TR" sz="25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Eğitimde uluslararası bir marka olarak akademik çalışmaları ve topluma sunduğu hizmetlerle Türk Dünyasına ve insanlığa değer katan, </a:t>
            </a:r>
            <a:r>
              <a:rPr lang="tr-TR" sz="25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“Uluslararası Düzeyde Saygın ve Tanınan Bir Üniversite”</a:t>
            </a:r>
            <a:r>
              <a:rPr lang="tr-TR" sz="25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olmaktır.</a:t>
            </a:r>
          </a:p>
          <a:p>
            <a:endParaRPr lang="ky-KG" sz="2500" b="1" dirty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endParaRPr lang="ky-KG" sz="25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endParaRPr lang="tr-TR" sz="2500" b="1" dirty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45673" y="961231"/>
            <a:ext cx="4724400" cy="672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500" b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VİZYONUMUZ</a:t>
            </a:r>
            <a:endParaRPr lang="ru-RU" sz="3500" b="1" dirty="0">
              <a:solidFill>
                <a:srgbClr val="3E1B59"/>
              </a:solidFill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8905" y="922054"/>
            <a:ext cx="4191000" cy="711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500" b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КОНЦЕПЦИЯ</a:t>
            </a:r>
            <a:r>
              <a:rPr lang="ky-KG" sz="3500" b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Б</a:t>
            </a:r>
            <a:r>
              <a:rPr lang="ru-RU" sz="3500" b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ЫЗ</a:t>
            </a:r>
            <a:endParaRPr lang="ru-RU" sz="3500" b="1" dirty="0">
              <a:solidFill>
                <a:srgbClr val="3E1B59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9451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99099" y="1723231"/>
            <a:ext cx="5025395" cy="4555093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endParaRPr lang="ky-KG" sz="10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endParaRPr lang="ky-KG" sz="1000" b="1" dirty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endParaRPr lang="tr-TR" sz="10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tr-TR" sz="50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VİZYON SLOGANIMIZ:</a:t>
            </a:r>
          </a:p>
          <a:p>
            <a:pPr algn="ctr"/>
            <a:endParaRPr lang="tr-TR" sz="2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tr-TR" sz="5000" b="1" i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GELECEK ELİMİZDE...</a:t>
            </a:r>
          </a:p>
          <a:p>
            <a:pPr algn="ctr"/>
            <a:endParaRPr lang="tr-TR" sz="1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ky-KG" sz="1000" b="1" dirty="0" smtClean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ky-KG" sz="1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tr-TR" sz="1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8905" y="1723231"/>
            <a:ext cx="5025395" cy="4555093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endParaRPr lang="ky-KG" sz="10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endParaRPr lang="ky-KG" sz="10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endParaRPr lang="ky-KG" sz="1000" b="1" dirty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endParaRPr lang="tr-TR" sz="10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ru-RU" sz="50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КОНЦЕПЦИЯ</a:t>
            </a:r>
          </a:p>
          <a:p>
            <a:pPr algn="ctr"/>
            <a:r>
              <a:rPr lang="ru-RU" sz="5000" b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УРААНЫБЫЗ </a:t>
            </a:r>
            <a:r>
              <a:rPr lang="ru-RU" sz="50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: </a:t>
            </a:r>
            <a:endParaRPr lang="ru-RU" sz="5000" b="1" dirty="0" smtClean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ru-RU" sz="2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ru-RU" sz="5000" b="1" i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КЕЛЕЧЕК КОЛБУЗДА!</a:t>
            </a:r>
            <a:endParaRPr lang="ru-RU" sz="5000" b="1" i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ky-KG" sz="1000" b="1" dirty="0" smtClean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ky-KG" sz="1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tr-TR" sz="1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26486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300" y="999495"/>
            <a:ext cx="10287000" cy="6286336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ru-RU" sz="5000" b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ОКУУЛАР</a:t>
            </a:r>
            <a:r>
              <a:rPr lang="tr-TR" sz="5000" b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   /   </a:t>
            </a:r>
            <a:r>
              <a:rPr lang="tr-TR" sz="5000" b="1" dirty="0" smtClean="0">
                <a:solidFill>
                  <a:srgbClr val="3E1B59"/>
                </a:solidFill>
                <a:effectLst/>
                <a:latin typeface="Times New Roman"/>
                <a:ea typeface="Calibri"/>
                <a:cs typeface="Times New Roman"/>
              </a:rPr>
              <a:t>OKUMALAR:</a:t>
            </a:r>
          </a:p>
          <a:p>
            <a:pPr algn="ctr"/>
            <a:endParaRPr lang="tr-TR" sz="1000" b="1" dirty="0" smtClean="0">
              <a:solidFill>
                <a:srgbClr val="3E1B59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marL="898525" indent="-536575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tr-TR" sz="30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ÖNCE HUZUR;</a:t>
            </a:r>
            <a:endParaRPr lang="tr-TR" sz="3000" dirty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pPr marL="898525" lvl="0" indent="-536575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tr-TR" sz="30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KÜRESEL GİDİŞ, YÜKSEKÖĞRETİM, ULUSLARARASILAŞMA VE ÜNİVERSİTEMİZ;</a:t>
            </a:r>
            <a:endParaRPr lang="tr-TR" sz="3000" dirty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pPr marL="898525" lvl="0" indent="-457200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tr-TR" sz="30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THE CHANGİNG ROLE OF UNİVERSİTİES İN A GLOBALİZED WORLD;</a:t>
            </a:r>
          </a:p>
          <a:p>
            <a:pPr marL="898525" lvl="0" indent="-457200">
              <a:buFont typeface="Wingdings"/>
              <a:buChar char=""/>
              <a:tabLst>
                <a:tab pos="1071563" algn="l"/>
              </a:tabLst>
            </a:pPr>
            <a:r>
              <a:rPr lang="tr-TR" sz="3000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REKTÖRLÜK SUNUMLARI </a:t>
            </a:r>
            <a:r>
              <a:rPr lang="tr-TR" sz="2000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(http</a:t>
            </a:r>
            <a:r>
              <a:rPr lang="tr-TR" sz="2000" dirty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://</a:t>
            </a:r>
            <a:r>
              <a:rPr lang="tr-TR" sz="2000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www.manas.edu.kg/index.php?option=com_content&amp;view=article&amp;id=1012&amp;Itemid=2184&amp;lang=tr);</a:t>
            </a:r>
          </a:p>
          <a:p>
            <a:pPr marL="898525" lvl="0" indent="-457200">
              <a:buFont typeface="Wingdings"/>
              <a:buChar char=""/>
              <a:tabLst>
                <a:tab pos="1071563" algn="l"/>
              </a:tabLst>
            </a:pPr>
            <a:r>
              <a:rPr lang="tr-TR" sz="3000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YENİLİKLER, YENİDEN YAPILANMALAR </a:t>
            </a:r>
            <a:r>
              <a:rPr lang="tr-TR" sz="3000" dirty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VE GELİŞMELER </a:t>
            </a:r>
            <a:r>
              <a:rPr lang="tr-TR" sz="2000" dirty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(http://www.manas.edu.kg/index.php?option=com_content&amp;view=article&amp;id=1005&amp;Itemid=2175&amp;lang=tr).</a:t>
            </a:r>
          </a:p>
        </p:txBody>
      </p:sp>
    </p:spTree>
    <p:extLst>
      <p:ext uri="{BB962C8B-B14F-4D97-AF65-F5344CB8AC3E}">
        <p14:creationId xmlns:p14="http://schemas.microsoft.com/office/powerpoint/2010/main" val="4134173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499100" y="2332365"/>
            <a:ext cx="5025395" cy="2862322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endParaRPr lang="tr-TR" sz="40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tr-TR" sz="5000" b="1" dirty="0">
                <a:solidFill>
                  <a:srgbClr val="3E1B59"/>
                </a:solidFill>
                <a:effectLst/>
                <a:latin typeface="Times New Roman"/>
                <a:ea typeface="Calibri"/>
                <a:cs typeface="Times New Roman"/>
              </a:rPr>
              <a:t>KURULUŞ AMACIMIZ</a:t>
            </a:r>
          </a:p>
          <a:p>
            <a:endParaRPr lang="tr-TR" sz="4000" b="1" dirty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8905" y="2332831"/>
            <a:ext cx="5025395" cy="2862322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endParaRPr lang="tr-TR" sz="40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ru-RU" sz="50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НЕГИЗГИ </a:t>
            </a:r>
            <a:r>
              <a:rPr lang="ru-RU" sz="5000" b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МАКСАТЫБЫЗ</a:t>
            </a:r>
            <a:endParaRPr lang="tr-TR" sz="5000" b="1" dirty="0" smtClean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tr-TR" sz="4000" b="1" dirty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3118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8290" y="6676231"/>
            <a:ext cx="9823408" cy="45719"/>
          </a:xfrm>
          <a:prstGeom prst="rect">
            <a:avLst/>
          </a:prstGeom>
          <a:solidFill>
            <a:srgbClr val="3E1B59"/>
          </a:solidFill>
          <a:ln>
            <a:solidFill>
              <a:srgbClr val="3E1B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3895" y="1630184"/>
            <a:ext cx="9292198" cy="4893647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endParaRPr lang="tr-TR" sz="40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pPr indent="630238" algn="ctr"/>
            <a:r>
              <a:rPr lang="ru-RU" sz="4000" b="1" dirty="0">
                <a:solidFill>
                  <a:srgbClr val="3E1B59"/>
                </a:solidFill>
                <a:latin typeface="Times New Roman" pitchFamily="18" charset="0"/>
                <a:cs typeface="Times New Roman" pitchFamily="18" charset="0"/>
              </a:rPr>
              <a:t>КӨӉҮЛ БУРГАНЫӉЫЗДАР ҮЧҮН </a:t>
            </a:r>
            <a:r>
              <a:rPr lang="ru-RU" sz="4000" b="1" dirty="0" smtClean="0">
                <a:solidFill>
                  <a:srgbClr val="3E1B59"/>
                </a:solidFill>
                <a:latin typeface="Times New Roman" pitchFamily="18" charset="0"/>
                <a:cs typeface="Times New Roman" pitchFamily="18" charset="0"/>
              </a:rPr>
              <a:t>РАХМАТ</a:t>
            </a:r>
            <a:endParaRPr lang="tr-TR" sz="4000" b="1" dirty="0" smtClean="0">
              <a:solidFill>
                <a:srgbClr val="3E1B5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tr-TR" sz="2000" dirty="0" smtClean="0">
              <a:solidFill>
                <a:srgbClr val="3E1B5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smtClean="0">
                <a:solidFill>
                  <a:srgbClr val="3E1B59"/>
                </a:solidFill>
                <a:latin typeface="Times New Roman" pitchFamily="18" charset="0"/>
                <a:cs typeface="Times New Roman" pitchFamily="18" charset="0"/>
              </a:rPr>
              <a:t>İLGİNİZE </a:t>
            </a:r>
            <a:r>
              <a:rPr lang="en-US" sz="4000" b="1" dirty="0">
                <a:solidFill>
                  <a:srgbClr val="3E1B59"/>
                </a:solidFill>
                <a:latin typeface="Times New Roman" pitchFamily="18" charset="0"/>
                <a:cs typeface="Times New Roman" pitchFamily="18" charset="0"/>
              </a:rPr>
              <a:t>TEŞEKKÜRLER</a:t>
            </a:r>
            <a:r>
              <a:rPr lang="ru-RU" sz="4000" dirty="0">
                <a:solidFill>
                  <a:srgbClr val="3E1B5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rgbClr val="3E1B59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1000" dirty="0" smtClean="0">
              <a:solidFill>
                <a:srgbClr val="3E1B5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>
                <a:solidFill>
                  <a:srgbClr val="3E1B5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3E1B5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100" dirty="0">
                <a:solidFill>
                  <a:srgbClr val="3E1B59"/>
                </a:solidFill>
                <a:latin typeface="Times New Roman" pitchFamily="18" charset="0"/>
                <a:cs typeface="Times New Roman" pitchFamily="18" charset="0"/>
              </a:rPr>
              <a:t>balci@manas.edu.kg</a:t>
            </a:r>
            <a:br>
              <a:rPr lang="en-US" sz="5100" dirty="0">
                <a:solidFill>
                  <a:srgbClr val="3E1B5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100" dirty="0">
                <a:solidFill>
                  <a:srgbClr val="3E1B59"/>
                </a:solidFill>
                <a:latin typeface="Times New Roman" pitchFamily="18" charset="0"/>
                <a:cs typeface="Times New Roman" pitchFamily="18" charset="0"/>
              </a:rPr>
              <a:t>www.manas.edu.kg</a:t>
            </a:r>
            <a:endParaRPr lang="tr-TR" sz="4000" b="1" dirty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</p:txBody>
      </p:sp>
      <p:pic>
        <p:nvPicPr>
          <p:cNvPr id="6" name="Picture 2" descr="C:\Users\usr-ktmu\Desktop\Haziran 2014\Logolar\20-jy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07" y="197559"/>
            <a:ext cx="3217693" cy="2152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556500" y="710545"/>
            <a:ext cx="2515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y-KG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  </a:t>
            </a:r>
            <a:r>
              <a:rPr lang="tr-TR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ky-KG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апат жылы</a:t>
            </a:r>
            <a:endParaRPr lang="tr-TR" sz="20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Kalite Yılı </a:t>
            </a:r>
            <a:r>
              <a:rPr lang="tr-TR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Toplantısı</a:t>
            </a:r>
            <a:endParaRPr lang="ru-RU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65900" y="880566"/>
            <a:ext cx="1058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i="1" dirty="0" smtClean="0">
                <a:solidFill>
                  <a:srgbClr val="FF0000"/>
                </a:solidFill>
                <a:latin typeface="Tempus Sans ITC" panose="04020404030D07020202" pitchFamily="82" charset="0"/>
                <a:cs typeface="Times New Roman" panose="02020603050405020304" pitchFamily="18" charset="0"/>
              </a:rPr>
              <a:t>2015 -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2778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8905" y="1951831"/>
            <a:ext cx="5025395" cy="3631763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endParaRPr lang="tr-TR" sz="40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ru-RU" sz="50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ЭҢ ИРИ </a:t>
            </a:r>
            <a:r>
              <a:rPr lang="ru-RU" sz="5000" b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ЖООПКЕРЧИ</a:t>
            </a:r>
            <a:r>
              <a:rPr lang="tr-TR" sz="5000" b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-</a:t>
            </a:r>
            <a:r>
              <a:rPr lang="ru-RU" sz="5000" b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ЛИГИБИЗ</a:t>
            </a:r>
            <a:endParaRPr lang="tr-TR" sz="5000" b="1" dirty="0" smtClean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tr-TR" sz="4000" b="1" dirty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99100" y="1951831"/>
            <a:ext cx="5025395" cy="3631763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endParaRPr lang="tr-TR" sz="40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tr-TR" sz="50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BÜYÜK </a:t>
            </a:r>
            <a:r>
              <a:rPr lang="tr-TR" sz="5000" b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SORUMLULU-ĞUMUZ</a:t>
            </a:r>
            <a:endParaRPr lang="tr-TR" sz="5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endParaRPr lang="tr-TR" sz="4000" b="1" dirty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3118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499099" y="885031"/>
            <a:ext cx="5025395" cy="6493316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endParaRPr lang="tr-TR" sz="10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tr-TR" sz="35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AÇIK VE ERİŞİLEBİLİR </a:t>
            </a:r>
            <a:r>
              <a:rPr lang="tr-TR" sz="3500" b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HEDEFLERİMİZ</a:t>
            </a:r>
          </a:p>
          <a:p>
            <a:pPr algn="ctr"/>
            <a:endParaRPr lang="tr-TR" sz="1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lvl="0" indent="266700">
              <a:lnSpc>
                <a:spcPct val="115000"/>
              </a:lnSpc>
              <a:tabLst>
                <a:tab pos="1071563" algn="l"/>
              </a:tabLst>
            </a:pPr>
            <a:r>
              <a:rPr lang="tr-TR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2023 yılı sonunda:</a:t>
            </a:r>
          </a:p>
          <a:p>
            <a:pPr lvl="0" indent="266700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tr-TR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Eğitimde bir uluslararası marka</a:t>
            </a:r>
          </a:p>
          <a:p>
            <a:pPr lvl="0" indent="266700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tr-TR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Kurumsal bir cazibe merkezi</a:t>
            </a:r>
          </a:p>
          <a:p>
            <a:pPr marL="268288" lvl="0" indent="-268288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tr-TR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Toplum ve iş dünyası için gerçek bir değer</a:t>
            </a:r>
          </a:p>
          <a:p>
            <a:pPr marL="268288" lvl="0" indent="-268288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tr-TR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Uluslararasılaşmada örnek bir Üniversite</a:t>
            </a:r>
          </a:p>
          <a:p>
            <a:pPr marL="268288" lvl="0" indent="-268288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tr-TR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Türk Dünyasının birlikteliğinde ve gelişmesinde etkin bir güç</a:t>
            </a:r>
          </a:p>
          <a:p>
            <a:pPr marL="268288" lvl="0" indent="-268288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tr-TR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Dünya bilimine katkısı ile saygın bir </a:t>
            </a:r>
            <a:r>
              <a:rPr lang="tr-TR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üniversite olmayı </a:t>
            </a:r>
            <a:r>
              <a:rPr lang="tr-TR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hedefliyoruz</a:t>
            </a:r>
            <a:r>
              <a:rPr lang="tr-TR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r-TR" sz="2300" b="1" dirty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5100" y="914112"/>
            <a:ext cx="5025395" cy="6447919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endParaRPr lang="tr-TR" sz="10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ru-RU" sz="30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АЧЫК-АЙКЫН ЖАНА ЖЕТҮҮГӨ МҮМКҮН БОЛГОН </a:t>
            </a:r>
            <a:r>
              <a:rPr lang="ru-RU" sz="3000" b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МАКСАТТАРЫБЫЗ</a:t>
            </a:r>
            <a:endParaRPr lang="tr-TR" sz="3000" b="1" dirty="0" smtClean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tr-TR" sz="1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lvl="0" indent="361950" algn="just" defTabSz="995690">
              <a:defRPr/>
            </a:pPr>
            <a:r>
              <a:rPr lang="tr-TR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2023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жылдын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аягында</a:t>
            </a:r>
            <a:r>
              <a:rPr lang="tr-TR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68288" indent="-268288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Билим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берүүдө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эл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аралык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марка</a:t>
            </a:r>
          </a:p>
          <a:p>
            <a:pPr marL="268288" indent="-268288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Мекеме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катары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өзүнө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тартып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турган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борбор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8288" indent="-268288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Коом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иш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чөйрөсү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үчүн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мааниси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зор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8288" indent="-268288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аралык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деӊгээлде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үлгүлүү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университет</a:t>
            </a:r>
            <a:endParaRPr lang="tr-TR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8288" indent="-268288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Түрк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дүйнөсүнүн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биримдигинде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өнүгүүсүндө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таасирдүү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күч</a:t>
            </a:r>
            <a:endParaRPr lang="tr-TR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8288" indent="-268288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Дүйнөлүк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илимге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кошкон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салымдарыбыз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мартабалуу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университет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болууну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көздөйбүз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r-TR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1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499099" y="826446"/>
            <a:ext cx="5025395" cy="6687985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endParaRPr lang="tr-TR" sz="5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tr-TR" sz="35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KALİTE ŞEMSİYEMİZ: </a:t>
            </a:r>
            <a:endParaRPr lang="en-US" sz="3500" b="1" dirty="0" smtClean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tr-TR" sz="3500" b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ÖNCE </a:t>
            </a:r>
            <a:r>
              <a:rPr lang="tr-TR" sz="35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HUZUR</a:t>
            </a:r>
          </a:p>
          <a:p>
            <a:pPr algn="ctr"/>
            <a:endParaRPr lang="tr-TR" sz="1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marL="268288" indent="-268288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tr-TR" sz="22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KURUMSALLIK - İLKELİLİK - LİDERLİK</a:t>
            </a:r>
            <a:endParaRPr lang="ru-RU" sz="22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268288" indent="-268288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tr-TR" sz="22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AÇIKLIK - ŞEFFAFLIK - ERİŞİLEBİLİRLİK</a:t>
            </a:r>
            <a:endParaRPr lang="ru-RU" sz="22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268288" indent="-268288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tr-TR" sz="22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MENSUBIYET - AİDİYET - SAHİBİYET </a:t>
            </a:r>
            <a:endParaRPr lang="ru-RU" sz="22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268288" indent="-268288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tr-TR" sz="22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TARAF DEĞİL - BİLEŞEN OLMA</a:t>
            </a:r>
            <a:endParaRPr lang="ru-RU" sz="22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268288" indent="-268288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tr-TR" sz="22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SEVGİ </a:t>
            </a:r>
            <a:r>
              <a:rPr lang="tr-TR" sz="22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- KARDEŞLİK</a:t>
            </a:r>
            <a:r>
              <a:rPr lang="ky-KG" sz="22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z="22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-</a:t>
            </a:r>
            <a:r>
              <a:rPr lang="ky-KG" sz="22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DOSTLUK</a:t>
            </a:r>
            <a:endParaRPr lang="ru-RU" sz="22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268288" indent="-268288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tr-TR" sz="22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BİRLİK - BERABERLİK - DAYANIŞMA</a:t>
            </a:r>
            <a:endParaRPr lang="ru-RU" sz="22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268288" indent="-268288">
              <a:lnSpc>
                <a:spcPct val="115000"/>
              </a:lnSpc>
              <a:spcAft>
                <a:spcPts val="1000"/>
              </a:spcAft>
              <a:buFont typeface="Wingdings"/>
              <a:buChar char=""/>
              <a:tabLst>
                <a:tab pos="1071563" algn="l"/>
              </a:tabLst>
            </a:pPr>
            <a:r>
              <a:rPr lang="tr-TR" sz="22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ORTAK AKIL - KATILIM </a:t>
            </a:r>
            <a:r>
              <a:rPr lang="tr-TR" sz="22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tr-TR" sz="22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PAYLAŞIM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5100" y="808831"/>
            <a:ext cx="5025395" cy="6905737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endParaRPr lang="tr-TR" sz="5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ky-KG" sz="35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САПАТТЫН ТИРЕГИ: АДЕГЕНДЕ БЕЙПИЛДИК</a:t>
            </a:r>
            <a:r>
              <a:rPr lang="ky-KG" sz="3500" b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:</a:t>
            </a:r>
            <a:endParaRPr lang="tr-TR" sz="35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tr-TR" sz="5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marL="268288" indent="-268288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ru-RU" sz="185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ИНСТИТУЦОНАЛДУУЛУК- ПРИНЦИПТҮҮЛҮК- ЛИДЕРЛИК</a:t>
            </a:r>
          </a:p>
          <a:p>
            <a:pPr marL="268288" indent="-268288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ru-RU" sz="185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АЙКЫНДУУЛУК - ТУНУКТУК - ТҮШҮНҮКТҮҮЛҮК</a:t>
            </a:r>
          </a:p>
          <a:p>
            <a:pPr marL="268288" indent="-268288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ru-RU" sz="185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ТИЕШЕЛҮҮЛҮК</a:t>
            </a:r>
            <a:r>
              <a:rPr lang="tr-TR" sz="185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85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ru-RU" sz="185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КАТЫШТЫК </a:t>
            </a:r>
            <a:r>
              <a:rPr lang="tr-TR" sz="185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-</a:t>
            </a:r>
            <a:r>
              <a:rPr lang="ru-RU" sz="185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ЭЭ БОЛУУЧУЛУК</a:t>
            </a:r>
            <a:endParaRPr lang="ru-RU" sz="1850" dirty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pPr marL="268288" indent="-268288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ru-RU" sz="185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ТУШ ТАРАПКА БӨЛҮНБӨЙ, БИР ЖЕҢДЕН КОЛ, БИР ЖАКАДАН БАШ ЧЫГАРУУ</a:t>
            </a:r>
          </a:p>
          <a:p>
            <a:pPr marL="268288" indent="-268288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ru-RU" sz="185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СЫЙ-УРМАТ </a:t>
            </a:r>
            <a:r>
              <a:rPr lang="tr-TR" sz="185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-</a:t>
            </a:r>
            <a:r>
              <a:rPr lang="ru-RU" sz="185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85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БИР </a:t>
            </a:r>
            <a:r>
              <a:rPr lang="ru-RU" sz="185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ТУУГАНДЫК</a:t>
            </a:r>
            <a:r>
              <a:rPr lang="tr-TR" sz="185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- </a:t>
            </a:r>
            <a:r>
              <a:rPr lang="ky-KG" sz="185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ДОСТУК</a:t>
            </a:r>
            <a:endParaRPr lang="ru-RU" sz="1850" dirty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pPr marL="268288" indent="-268288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ru-RU" sz="185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БИРИМДИК - БИРИККЕНДИК - ТИЛЕКТЕШТИК</a:t>
            </a:r>
          </a:p>
          <a:p>
            <a:pPr marL="268288" indent="-268288">
              <a:lnSpc>
                <a:spcPct val="115000"/>
              </a:lnSpc>
              <a:buFont typeface="Wingdings"/>
              <a:buChar char=""/>
              <a:tabLst>
                <a:tab pos="1071563" algn="l"/>
              </a:tabLst>
            </a:pPr>
            <a:r>
              <a:rPr lang="ru-RU" sz="185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ОРТОК АКЫЛ-ЭС - ОРТОКТОШТУК - ШЕРИКТЕШТИК</a:t>
            </a:r>
          </a:p>
        </p:txBody>
      </p:sp>
    </p:spTree>
    <p:extLst>
      <p:ext uri="{BB962C8B-B14F-4D97-AF65-F5344CB8AC3E}">
        <p14:creationId xmlns:p14="http://schemas.microsoft.com/office/powerpoint/2010/main" val="253666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99100" y="1740872"/>
            <a:ext cx="5025395" cy="4370427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endParaRPr lang="tr-TR" sz="40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tr-TR" sz="5000" b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MANAS </a:t>
            </a:r>
            <a:r>
              <a:rPr lang="tr-TR" sz="50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ÜNİVERSİTESİ:</a:t>
            </a:r>
          </a:p>
          <a:p>
            <a:pPr algn="ctr"/>
            <a:endParaRPr lang="tr-TR" sz="2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tr-TR" sz="50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HUZUR İKLİMİ</a:t>
            </a:r>
          </a:p>
          <a:p>
            <a:pPr algn="ctr"/>
            <a:endParaRPr lang="ky-KG" sz="35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pPr algn="ctr"/>
            <a:endParaRPr lang="tr-TR" sz="3500" b="1" dirty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053" y="1726181"/>
            <a:ext cx="5025395" cy="4416594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endParaRPr lang="tr-TR" sz="20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ru-RU" sz="43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“МАНАС” </a:t>
            </a:r>
            <a:r>
              <a:rPr lang="ru-RU" sz="4300" b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УНИВЕРСИТЕТИ:</a:t>
            </a:r>
          </a:p>
          <a:p>
            <a:pPr algn="ctr"/>
            <a:endParaRPr lang="ru-RU" sz="2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ru-RU" sz="4500" b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БЕЙПИЛДИК </a:t>
            </a:r>
            <a:r>
              <a:rPr lang="ru-RU" sz="45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ӨКҮМ СҮРГӨН </a:t>
            </a:r>
            <a:r>
              <a:rPr lang="ru-RU" sz="4500" b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ЧӨЙРӨ</a:t>
            </a:r>
          </a:p>
          <a:p>
            <a:pPr algn="ctr"/>
            <a:endParaRPr lang="tr-TR" sz="2000" b="1" dirty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5303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93407" y="1194087"/>
            <a:ext cx="5025395" cy="5863144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endParaRPr lang="tr-TR" sz="40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tr-TR" sz="50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KALİTE </a:t>
            </a:r>
            <a:r>
              <a:rPr lang="tr-TR" sz="5000" b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NİÇİN?</a:t>
            </a:r>
            <a:endParaRPr lang="tr-TR" sz="5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tr-TR" sz="2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tr-TR" sz="45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YENİLİK, DEĞİŞME, GELİŞME, REKABET EDEBİLME</a:t>
            </a:r>
          </a:p>
          <a:p>
            <a:pPr algn="ctr"/>
            <a:endParaRPr lang="tr-TR" sz="4000" b="1" dirty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172" y="1194087"/>
            <a:ext cx="5025395" cy="5878532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endParaRPr lang="tr-TR" sz="20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ru-RU" sz="50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САПАТ ЭМНЕ ҮЧҮН</a:t>
            </a:r>
            <a:r>
              <a:rPr lang="ru-RU" sz="5000" b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?</a:t>
            </a:r>
          </a:p>
          <a:p>
            <a:pPr algn="ctr"/>
            <a:endParaRPr lang="tr-TR" sz="2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ru-RU" sz="40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ЖАҢЫЛАНУУ, ӨЗГӨРҮҮҮ, ӨНҮГҮҮ, АТААНДАШУУ </a:t>
            </a:r>
            <a:r>
              <a:rPr lang="ru-RU" sz="3800" b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ЖӨНДӨМДҮҮЛҮГҮ</a:t>
            </a:r>
          </a:p>
          <a:p>
            <a:pPr algn="ctr"/>
            <a:endParaRPr lang="ru-RU" sz="3800" b="1" dirty="0" smtClean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000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93407" y="804902"/>
            <a:ext cx="5025395" cy="6709529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endParaRPr lang="tr-TR" sz="20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pPr lvl="0" algn="ctr"/>
            <a:r>
              <a:rPr lang="tr-TR" sz="50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KALİTE FELSEFEMİZ:</a:t>
            </a:r>
          </a:p>
          <a:p>
            <a:pPr algn="ctr"/>
            <a:endParaRPr lang="tr-TR" sz="2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tr-TR" sz="45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İNSAN MERKEZLİLİK, ÇEVREYE DUYARLILIK, HİZMETE </a:t>
            </a:r>
            <a:r>
              <a:rPr lang="tr-TR" sz="4500" b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ODAKLILIK</a:t>
            </a:r>
            <a:endParaRPr lang="ky-KG" sz="4500" b="1" dirty="0" smtClean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tr-TR" sz="2000" b="1" dirty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617" y="832341"/>
            <a:ext cx="5025395" cy="6678751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endParaRPr lang="tr-TR" sz="20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ru-RU" sz="44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САПАТ БОЮНЧА </a:t>
            </a:r>
            <a:r>
              <a:rPr lang="ru-RU" sz="38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ФИЛОСОФИЯБЫЗ</a:t>
            </a:r>
            <a:r>
              <a:rPr lang="ru-RU" sz="3800" b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:</a:t>
            </a:r>
          </a:p>
          <a:p>
            <a:pPr algn="ctr"/>
            <a:endParaRPr lang="tr-TR" sz="2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ru-RU" sz="38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АДАМДЫН ЖЕКЕ ӨЗГӨЧӨЛҮГҮНӨ БАГЫТТАЛУУ, АЙЛАНА ЧӨЙРӨГӨ СЕЗИМТАЛДЫК, КЫЗМАТ КЫЛУУГА АРАКЕТ </a:t>
            </a:r>
            <a:r>
              <a:rPr lang="ru-RU" sz="3800" b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ТОПТОО</a:t>
            </a:r>
          </a:p>
          <a:p>
            <a:pPr algn="ctr"/>
            <a:endParaRPr lang="ky-KG" sz="2000" b="1" dirty="0" smtClean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ru-RU" sz="2000" b="1" dirty="0" smtClean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0982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99098" y="1415338"/>
            <a:ext cx="5025395" cy="4708981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endParaRPr lang="ky-KG" sz="40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endParaRPr lang="tr-TR" sz="40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tr-TR" sz="50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KALİTE : </a:t>
            </a:r>
          </a:p>
          <a:p>
            <a:pPr algn="ctr"/>
            <a:endParaRPr lang="tr-TR" sz="2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tr-TR" sz="5000" b="1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MAKSADA </a:t>
            </a:r>
            <a:r>
              <a:rPr lang="tr-TR" sz="50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UYGUNLUK</a:t>
            </a:r>
          </a:p>
          <a:p>
            <a:endParaRPr lang="ky-KG" sz="10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endParaRPr lang="tr-TR" sz="4000" b="1" dirty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1524" y="1418431"/>
            <a:ext cx="5025395" cy="4708981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endParaRPr lang="tr-TR" sz="4000" b="1" dirty="0" smtClean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ru-RU" sz="50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САПАТ: </a:t>
            </a:r>
            <a:endParaRPr lang="ru-RU" sz="5000" b="1" dirty="0" smtClean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ru-RU" sz="2000" b="1" dirty="0">
              <a:solidFill>
                <a:srgbClr val="3E1B59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ru-RU" sz="5000" b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МАКСАТКА </a:t>
            </a:r>
            <a:r>
              <a:rPr lang="ru-RU" sz="5000" b="1" dirty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ЫЛАЙЫК </a:t>
            </a:r>
            <a:r>
              <a:rPr lang="ru-RU" sz="5000" b="1" dirty="0" smtClean="0">
                <a:solidFill>
                  <a:srgbClr val="3E1B59"/>
                </a:solidFill>
                <a:latin typeface="Times New Roman"/>
                <a:ea typeface="Calibri"/>
                <a:cs typeface="Times New Roman"/>
              </a:rPr>
              <a:t>БОЛУУ</a:t>
            </a:r>
          </a:p>
          <a:p>
            <a:endParaRPr lang="tr-TR" sz="4000" b="1" dirty="0">
              <a:solidFill>
                <a:srgbClr val="3E1B59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0914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2">
      <a:dk1>
        <a:srgbClr val="DEF5E4"/>
      </a:dk1>
      <a:lt1>
        <a:srgbClr val="BDECC8"/>
      </a:lt1>
      <a:dk2>
        <a:srgbClr val="9CE2AD"/>
      </a:dk2>
      <a:lt2>
        <a:srgbClr val="31AE50"/>
      </a:lt2>
      <a:accent1>
        <a:srgbClr val="217435"/>
      </a:accent1>
      <a:accent2>
        <a:srgbClr val="3DDB63"/>
      </a:accent2>
      <a:accent3>
        <a:srgbClr val="5BD078"/>
      </a:accent3>
      <a:accent4>
        <a:srgbClr val="0A2311"/>
      </a:accent4>
      <a:accent5>
        <a:srgbClr val="1B592B"/>
      </a:accent5>
      <a:accent6>
        <a:srgbClr val="36B356"/>
      </a:accent6>
      <a:hlink>
        <a:srgbClr val="84D99A"/>
      </a:hlink>
      <a:folHlink>
        <a:srgbClr val="BAEAC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Другая 2">
      <a:dk1>
        <a:srgbClr val="DEF5E4"/>
      </a:dk1>
      <a:lt1>
        <a:srgbClr val="BDECC8"/>
      </a:lt1>
      <a:dk2>
        <a:srgbClr val="9CE2AD"/>
      </a:dk2>
      <a:lt2>
        <a:srgbClr val="31AE50"/>
      </a:lt2>
      <a:accent1>
        <a:srgbClr val="217435"/>
      </a:accent1>
      <a:accent2>
        <a:srgbClr val="3DDB63"/>
      </a:accent2>
      <a:accent3>
        <a:srgbClr val="5BD078"/>
      </a:accent3>
      <a:accent4>
        <a:srgbClr val="0A2311"/>
      </a:accent4>
      <a:accent5>
        <a:srgbClr val="1B592B"/>
      </a:accent5>
      <a:accent6>
        <a:srgbClr val="36B356"/>
      </a:accent6>
      <a:hlink>
        <a:srgbClr val="84D99A"/>
      </a:hlink>
      <a:folHlink>
        <a:srgbClr val="BAEAC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573</Words>
  <Application>Microsoft Office PowerPoint</Application>
  <PresentationFormat>Произвольный</PresentationFormat>
  <Paragraphs>238</Paragraphs>
  <Slides>20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1_Тема Office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Zeynep</dc:creator>
  <cp:lastModifiedBy>usr-ktmu</cp:lastModifiedBy>
  <cp:revision>73</cp:revision>
  <dcterms:created xsi:type="dcterms:W3CDTF">2014-05-16T16:41:46Z</dcterms:created>
  <dcterms:modified xsi:type="dcterms:W3CDTF">2014-11-25T03:37:08Z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255046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D6.2.12</vt:lpwstr>
  </property>
</Properties>
</file>